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ösing, Claudia" initials="RC" lastIdx="3" clrIdx="0">
    <p:extLst>
      <p:ext uri="{19B8F6BF-5375-455C-9EA6-DF929625EA0E}">
        <p15:presenceInfo xmlns:p15="http://schemas.microsoft.com/office/powerpoint/2012/main" userId="Rösing, Claud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445052"/>
    <a:srgbClr val="DB0031"/>
    <a:srgbClr val="FF2F5C"/>
    <a:srgbClr val="FF6D8C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524" autoAdjust="0"/>
    <p:restoredTop sz="96265" autoAdjust="0"/>
  </p:normalViewPr>
  <p:slideViewPr>
    <p:cSldViewPr snapToGrid="0">
      <p:cViewPr>
        <p:scale>
          <a:sx n="190" d="100"/>
          <a:sy n="190" d="100"/>
        </p:scale>
        <p:origin x="99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C6AA5-AEC5-3548-AE03-2DDE65AB1416}" type="doc">
      <dgm:prSet loTypeId="urn:microsoft.com/office/officeart/2005/8/layout/venn1" loCatId="" qsTypeId="urn:microsoft.com/office/officeart/2005/8/quickstyle/simple2" qsCatId="simple" csTypeId="urn:microsoft.com/office/officeart/2005/8/colors/colorful1" csCatId="colorful" phldr="1"/>
      <dgm:spPr/>
    </dgm:pt>
    <dgm:pt modelId="{4AFE4908-880E-2744-853B-5547D6CC9FC4}">
      <dgm:prSet phldrT="[Text]"/>
      <dgm:spPr>
        <a:solidFill>
          <a:srgbClr val="DB0031">
            <a:alpha val="50000"/>
          </a:srgbClr>
        </a:solidFill>
        <a:ln w="12700">
          <a:solidFill>
            <a:srgbClr val="445052"/>
          </a:solidFill>
        </a:ln>
      </dgm:spPr>
      <dgm:t>
        <a:bodyPr/>
        <a:lstStyle/>
        <a:p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Gesellschaftliches Engagement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B64270-DB64-E14F-BB5F-C6CE2606AC5C}" type="parTrans" cxnId="{26C67550-C63E-264E-A3EE-559093B0CBE7}">
      <dgm:prSet/>
      <dgm:spPr/>
      <dgm:t>
        <a:bodyPr/>
        <a:lstStyle/>
        <a:p>
          <a:endParaRPr lang="de-DE"/>
        </a:p>
      </dgm:t>
    </dgm:pt>
    <dgm:pt modelId="{5DDC46FC-C668-1F44-9BAD-10A7384CF6F1}" type="sibTrans" cxnId="{26C67550-C63E-264E-A3EE-559093B0CBE7}">
      <dgm:prSet/>
      <dgm:spPr/>
      <dgm:t>
        <a:bodyPr/>
        <a:lstStyle/>
        <a:p>
          <a:endParaRPr lang="de-DE"/>
        </a:p>
      </dgm:t>
    </dgm:pt>
    <dgm:pt modelId="{FEB429A5-1395-7242-BCA2-5B74A0507F27}">
      <dgm:prSet phldrT="[Text]"/>
      <dgm:spPr>
        <a:solidFill>
          <a:srgbClr val="445052">
            <a:alpha val="50000"/>
          </a:srgbClr>
        </a:solidFill>
        <a:ln w="12700">
          <a:solidFill>
            <a:srgbClr val="445052"/>
          </a:solidFill>
        </a:ln>
      </dgm:spPr>
      <dgm:t>
        <a:bodyPr/>
        <a:lstStyle/>
        <a:p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Institutionelles Lernen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DE71E-4AB1-5546-8B10-8B9026E57BEF}" type="parTrans" cxnId="{B0350722-7DD4-3D4B-A45B-AB0E07FEA0F1}">
      <dgm:prSet/>
      <dgm:spPr/>
      <dgm:t>
        <a:bodyPr/>
        <a:lstStyle/>
        <a:p>
          <a:endParaRPr lang="de-DE"/>
        </a:p>
      </dgm:t>
    </dgm:pt>
    <dgm:pt modelId="{B338193B-9B81-934A-81EB-D309954A73F6}" type="sibTrans" cxnId="{B0350722-7DD4-3D4B-A45B-AB0E07FEA0F1}">
      <dgm:prSet/>
      <dgm:spPr/>
      <dgm:t>
        <a:bodyPr/>
        <a:lstStyle/>
        <a:p>
          <a:endParaRPr lang="de-DE"/>
        </a:p>
      </dgm:t>
    </dgm:pt>
    <dgm:pt modelId="{F03E6AE0-B775-9C47-8BF9-279635664397}">
      <dgm:prSet phldrT="[Text]"/>
      <dgm:spPr>
        <a:solidFill>
          <a:srgbClr val="EEEEEE">
            <a:alpha val="50000"/>
          </a:srgbClr>
        </a:solidFill>
        <a:ln w="12700">
          <a:solidFill>
            <a:srgbClr val="445052"/>
          </a:solidFill>
        </a:ln>
      </dgm:spPr>
      <dgm:t>
        <a:bodyPr/>
        <a:lstStyle/>
        <a:p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Praxiserfahrungen</a:t>
          </a:r>
          <a:b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de-DE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4F214C-314F-4542-8C8A-0C3631C66902}" type="parTrans" cxnId="{40DA0C01-2FA3-1141-924F-C52AFB00EE8F}">
      <dgm:prSet/>
      <dgm:spPr/>
      <dgm:t>
        <a:bodyPr/>
        <a:lstStyle/>
        <a:p>
          <a:endParaRPr lang="de-DE"/>
        </a:p>
      </dgm:t>
    </dgm:pt>
    <dgm:pt modelId="{FF8296D4-6B9E-9E46-A532-E0A9C5EB466A}" type="sibTrans" cxnId="{40DA0C01-2FA3-1141-924F-C52AFB00EE8F}">
      <dgm:prSet/>
      <dgm:spPr/>
      <dgm:t>
        <a:bodyPr/>
        <a:lstStyle/>
        <a:p>
          <a:endParaRPr lang="de-DE"/>
        </a:p>
      </dgm:t>
    </dgm:pt>
    <dgm:pt modelId="{A52B7142-70CC-5047-AAAD-E4D1AFEA7CBB}" type="pres">
      <dgm:prSet presAssocID="{92EC6AA5-AEC5-3548-AE03-2DDE65AB1416}" presName="compositeShape" presStyleCnt="0">
        <dgm:presLayoutVars>
          <dgm:chMax val="7"/>
          <dgm:dir/>
          <dgm:resizeHandles val="exact"/>
        </dgm:presLayoutVars>
      </dgm:prSet>
      <dgm:spPr/>
    </dgm:pt>
    <dgm:pt modelId="{99E84B21-5F4B-2D4A-9AB1-9A77A191FDF1}" type="pres">
      <dgm:prSet presAssocID="{4AFE4908-880E-2744-853B-5547D6CC9FC4}" presName="circ1" presStyleLbl="vennNode1" presStyleIdx="0" presStyleCnt="3"/>
      <dgm:spPr/>
      <dgm:t>
        <a:bodyPr/>
        <a:lstStyle/>
        <a:p>
          <a:endParaRPr lang="de-DE"/>
        </a:p>
      </dgm:t>
    </dgm:pt>
    <dgm:pt modelId="{B163F23B-F1A1-164A-B6CE-E400A8B5C465}" type="pres">
      <dgm:prSet presAssocID="{4AFE4908-880E-2744-853B-5547D6CC9FC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C471CAB-22E8-734A-A13E-22D66235E224}" type="pres">
      <dgm:prSet presAssocID="{FEB429A5-1395-7242-BCA2-5B74A0507F27}" presName="circ2" presStyleLbl="vennNode1" presStyleIdx="1" presStyleCnt="3"/>
      <dgm:spPr/>
      <dgm:t>
        <a:bodyPr/>
        <a:lstStyle/>
        <a:p>
          <a:endParaRPr lang="de-DE"/>
        </a:p>
      </dgm:t>
    </dgm:pt>
    <dgm:pt modelId="{CF201DB3-FF51-C348-AF50-C6FC0200BC20}" type="pres">
      <dgm:prSet presAssocID="{FEB429A5-1395-7242-BCA2-5B74A0507F2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5E619D-353C-3145-A75F-5DF653C67991}" type="pres">
      <dgm:prSet presAssocID="{F03E6AE0-B775-9C47-8BF9-279635664397}" presName="circ3" presStyleLbl="vennNode1" presStyleIdx="2" presStyleCnt="3"/>
      <dgm:spPr/>
      <dgm:t>
        <a:bodyPr/>
        <a:lstStyle/>
        <a:p>
          <a:endParaRPr lang="de-DE"/>
        </a:p>
      </dgm:t>
    </dgm:pt>
    <dgm:pt modelId="{6FB198CF-0464-EA49-8263-C5957B65069E}" type="pres">
      <dgm:prSet presAssocID="{F03E6AE0-B775-9C47-8BF9-27963566439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0350722-7DD4-3D4B-A45B-AB0E07FEA0F1}" srcId="{92EC6AA5-AEC5-3548-AE03-2DDE65AB1416}" destId="{FEB429A5-1395-7242-BCA2-5B74A0507F27}" srcOrd="1" destOrd="0" parTransId="{2B8DE71E-4AB1-5546-8B10-8B9026E57BEF}" sibTransId="{B338193B-9B81-934A-81EB-D309954A73F6}"/>
    <dgm:cxn modelId="{C8913D2F-FE5D-A846-A301-CC9573FE49FE}" type="presOf" srcId="{FEB429A5-1395-7242-BCA2-5B74A0507F27}" destId="{CF201DB3-FF51-C348-AF50-C6FC0200BC20}" srcOrd="1" destOrd="0" presId="urn:microsoft.com/office/officeart/2005/8/layout/venn1"/>
    <dgm:cxn modelId="{40DA0C01-2FA3-1141-924F-C52AFB00EE8F}" srcId="{92EC6AA5-AEC5-3548-AE03-2DDE65AB1416}" destId="{F03E6AE0-B775-9C47-8BF9-279635664397}" srcOrd="2" destOrd="0" parTransId="{974F214C-314F-4542-8C8A-0C3631C66902}" sibTransId="{FF8296D4-6B9E-9E46-A532-E0A9C5EB466A}"/>
    <dgm:cxn modelId="{C998B381-048D-AC47-9DB7-F2B00ED30427}" type="presOf" srcId="{F03E6AE0-B775-9C47-8BF9-279635664397}" destId="{F05E619D-353C-3145-A75F-5DF653C67991}" srcOrd="0" destOrd="0" presId="urn:microsoft.com/office/officeart/2005/8/layout/venn1"/>
    <dgm:cxn modelId="{33DDFFA7-C635-9649-9CAB-C115A383CCCB}" type="presOf" srcId="{92EC6AA5-AEC5-3548-AE03-2DDE65AB1416}" destId="{A52B7142-70CC-5047-AAAD-E4D1AFEA7CBB}" srcOrd="0" destOrd="0" presId="urn:microsoft.com/office/officeart/2005/8/layout/venn1"/>
    <dgm:cxn modelId="{26C67550-C63E-264E-A3EE-559093B0CBE7}" srcId="{92EC6AA5-AEC5-3548-AE03-2DDE65AB1416}" destId="{4AFE4908-880E-2744-853B-5547D6CC9FC4}" srcOrd="0" destOrd="0" parTransId="{E6B64270-DB64-E14F-BB5F-C6CE2606AC5C}" sibTransId="{5DDC46FC-C668-1F44-9BAD-10A7384CF6F1}"/>
    <dgm:cxn modelId="{ADE67832-1EBD-1744-992B-AA6BA846C409}" type="presOf" srcId="{4AFE4908-880E-2744-853B-5547D6CC9FC4}" destId="{B163F23B-F1A1-164A-B6CE-E400A8B5C465}" srcOrd="1" destOrd="0" presId="urn:microsoft.com/office/officeart/2005/8/layout/venn1"/>
    <dgm:cxn modelId="{33D03320-DA46-2343-88FD-418C9984172B}" type="presOf" srcId="{FEB429A5-1395-7242-BCA2-5B74A0507F27}" destId="{1C471CAB-22E8-734A-A13E-22D66235E224}" srcOrd="0" destOrd="0" presId="urn:microsoft.com/office/officeart/2005/8/layout/venn1"/>
    <dgm:cxn modelId="{AC4F5C56-5A6F-F245-B47D-15C1C584C712}" type="presOf" srcId="{4AFE4908-880E-2744-853B-5547D6CC9FC4}" destId="{99E84B21-5F4B-2D4A-9AB1-9A77A191FDF1}" srcOrd="0" destOrd="0" presId="urn:microsoft.com/office/officeart/2005/8/layout/venn1"/>
    <dgm:cxn modelId="{8DE7ECD2-AEA5-084B-9885-533011360610}" type="presOf" srcId="{F03E6AE0-B775-9C47-8BF9-279635664397}" destId="{6FB198CF-0464-EA49-8263-C5957B65069E}" srcOrd="1" destOrd="0" presId="urn:microsoft.com/office/officeart/2005/8/layout/venn1"/>
    <dgm:cxn modelId="{A6A8D691-D29D-3641-989C-778AC96AB6A5}" type="presParOf" srcId="{A52B7142-70CC-5047-AAAD-E4D1AFEA7CBB}" destId="{99E84B21-5F4B-2D4A-9AB1-9A77A191FDF1}" srcOrd="0" destOrd="0" presId="urn:microsoft.com/office/officeart/2005/8/layout/venn1"/>
    <dgm:cxn modelId="{ABA33D39-495A-5041-8857-54C2BFF61D31}" type="presParOf" srcId="{A52B7142-70CC-5047-AAAD-E4D1AFEA7CBB}" destId="{B163F23B-F1A1-164A-B6CE-E400A8B5C465}" srcOrd="1" destOrd="0" presId="urn:microsoft.com/office/officeart/2005/8/layout/venn1"/>
    <dgm:cxn modelId="{F4B7135B-F429-B442-937D-B15C2004CDFC}" type="presParOf" srcId="{A52B7142-70CC-5047-AAAD-E4D1AFEA7CBB}" destId="{1C471CAB-22E8-734A-A13E-22D66235E224}" srcOrd="2" destOrd="0" presId="urn:microsoft.com/office/officeart/2005/8/layout/venn1"/>
    <dgm:cxn modelId="{8F496307-E283-DC4B-85C0-C3B8FCE0C4A6}" type="presParOf" srcId="{A52B7142-70CC-5047-AAAD-E4D1AFEA7CBB}" destId="{CF201DB3-FF51-C348-AF50-C6FC0200BC20}" srcOrd="3" destOrd="0" presId="urn:microsoft.com/office/officeart/2005/8/layout/venn1"/>
    <dgm:cxn modelId="{B1A7F00A-9BE4-9B43-BC6F-52B39D3A1776}" type="presParOf" srcId="{A52B7142-70CC-5047-AAAD-E4D1AFEA7CBB}" destId="{F05E619D-353C-3145-A75F-5DF653C67991}" srcOrd="4" destOrd="0" presId="urn:microsoft.com/office/officeart/2005/8/layout/venn1"/>
    <dgm:cxn modelId="{CA6AC9E0-43B5-1F49-B438-ABCC099A3EA6}" type="presParOf" srcId="{A52B7142-70CC-5047-AAAD-E4D1AFEA7CBB}" destId="{6FB198CF-0464-EA49-8263-C5957B65069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84B21-5F4B-2D4A-9AB1-9A77A191FDF1}">
      <dsp:nvSpPr>
        <dsp:cNvPr id="0" name=""/>
        <dsp:cNvSpPr/>
      </dsp:nvSpPr>
      <dsp:spPr>
        <a:xfrm>
          <a:off x="1196062" y="25141"/>
          <a:ext cx="1206805" cy="1206805"/>
        </a:xfrm>
        <a:prstGeom prst="ellipse">
          <a:avLst/>
        </a:prstGeom>
        <a:solidFill>
          <a:srgbClr val="DB0031">
            <a:alpha val="50000"/>
          </a:srgbClr>
        </a:solidFill>
        <a:ln w="12700" cap="flat" cmpd="sng" algn="ctr">
          <a:solidFill>
            <a:srgbClr val="44505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6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600" kern="1200" dirty="0" smtClean="0">
              <a:latin typeface="Arial" panose="020B0604020202020204" pitchFamily="34" charset="0"/>
              <a:cs typeface="Arial" panose="020B0604020202020204" pitchFamily="34" charset="0"/>
            </a:rPr>
            <a:t>Gesellschaftliches Engagement</a:t>
          </a:r>
          <a:endParaRPr lang="de-DE" sz="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6969" y="236332"/>
        <a:ext cx="884990" cy="543062"/>
      </dsp:txXfrm>
    </dsp:sp>
    <dsp:sp modelId="{1C471CAB-22E8-734A-A13E-22D66235E224}">
      <dsp:nvSpPr>
        <dsp:cNvPr id="0" name=""/>
        <dsp:cNvSpPr/>
      </dsp:nvSpPr>
      <dsp:spPr>
        <a:xfrm>
          <a:off x="1631517" y="779395"/>
          <a:ext cx="1206805" cy="1206805"/>
        </a:xfrm>
        <a:prstGeom prst="ellipse">
          <a:avLst/>
        </a:prstGeom>
        <a:solidFill>
          <a:srgbClr val="445052">
            <a:alpha val="50000"/>
          </a:srgbClr>
        </a:solidFill>
        <a:ln w="12700" cap="flat" cmpd="sng" algn="ctr">
          <a:solidFill>
            <a:srgbClr val="44505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Institutionelles Lernen</a:t>
          </a:r>
          <a:endParaRPr lang="de-DE" sz="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0599" y="1091153"/>
        <a:ext cx="724083" cy="663742"/>
      </dsp:txXfrm>
    </dsp:sp>
    <dsp:sp modelId="{F05E619D-353C-3145-A75F-5DF653C67991}">
      <dsp:nvSpPr>
        <dsp:cNvPr id="0" name=""/>
        <dsp:cNvSpPr/>
      </dsp:nvSpPr>
      <dsp:spPr>
        <a:xfrm>
          <a:off x="760606" y="779395"/>
          <a:ext cx="1206805" cy="1206805"/>
        </a:xfrm>
        <a:prstGeom prst="ellipse">
          <a:avLst/>
        </a:prstGeom>
        <a:solidFill>
          <a:srgbClr val="EEEEEE">
            <a:alpha val="50000"/>
          </a:srgbClr>
        </a:solidFill>
        <a:ln w="12700" cap="flat" cmpd="sng" algn="ctr">
          <a:solidFill>
            <a:srgbClr val="44505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Praxiserfahrungen</a:t>
          </a:r>
          <a:br>
            <a:rPr lang="de-DE" sz="6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de-DE" sz="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4247" y="1091153"/>
        <a:ext cx="724083" cy="663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6E766-B22B-401F-B9E4-7C7FFF95060F}" type="datetimeFigureOut">
              <a:rPr lang="de-DE" smtClean="0"/>
              <a:t>14.07.2022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15503-F61C-48B7-B31C-0343277538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96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15503-F61C-48B7-B31C-03432775383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32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FEFA-FA36-4ECA-9B74-7FE87368F70A}" type="datetimeFigureOut">
              <a:rPr lang="de-DE" smtClean="0"/>
              <a:t>14.07.2022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s-nb.de/digilehrbildun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519113" y="9979200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0DFEFA-FA36-4ECA-9B74-7FE87368F70A}" type="datetimeFigureOut">
              <a:rPr lang="de-DE" smtClean="0"/>
              <a:pPr/>
              <a:t>14.07.2022</a:t>
            </a:fld>
            <a:endParaRPr lang="de-DE" dirty="0"/>
          </a:p>
        </p:txBody>
      </p:sp>
      <p:sp>
        <p:nvSpPr>
          <p:cNvPr id="6" name="Fußzeilenplatzhalter 8"/>
          <p:cNvSpPr txBox="1">
            <a:spLocks/>
          </p:cNvSpPr>
          <p:nvPr userDrawn="1"/>
        </p:nvSpPr>
        <p:spPr>
          <a:xfrm>
            <a:off x="5008911" y="9977271"/>
            <a:ext cx="2031487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Lizenz: CC BY-SA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07" y="10196260"/>
            <a:ext cx="592841" cy="207421"/>
          </a:xfrm>
          <a:prstGeom prst="rect">
            <a:avLst/>
          </a:prstGeom>
        </p:spPr>
      </p:pic>
      <p:sp>
        <p:nvSpPr>
          <p:cNvPr id="9" name="Fußzeilenplatzhalter 8"/>
          <p:cNvSpPr txBox="1">
            <a:spLocks/>
          </p:cNvSpPr>
          <p:nvPr userDrawn="1"/>
        </p:nvSpPr>
        <p:spPr>
          <a:xfrm>
            <a:off x="1517067" y="9983011"/>
            <a:ext cx="2031487" cy="56991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000" dirty="0" smtClean="0">
                <a:hlinkClick r:id="rId4" action="ppaction://hlinkfile"/>
              </a:rPr>
              <a:t>hs-nb.de/</a:t>
            </a:r>
            <a:r>
              <a:rPr lang="de-DE" sz="1000" dirty="0" err="1" smtClean="0">
                <a:hlinkClick r:id="rId4" action="ppaction://hlinkfile"/>
              </a:rPr>
              <a:t>digilehrbildung</a:t>
            </a:r>
            <a:r>
              <a:rPr lang="de-DE" sz="1000" dirty="0" smtClean="0">
                <a:hlinkClick r:id="rId4" action="ppaction://hlinkfile"/>
              </a:rPr>
              <a:t>/</a:t>
            </a:r>
            <a:endParaRPr lang="de-DE" sz="1000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800" y="439088"/>
            <a:ext cx="166153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9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40000" y="1094238"/>
            <a:ext cx="401058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4450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UNTERRICHTEN MIT DIGITALEN MEDIEN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4450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INFOBLATT </a:t>
            </a:r>
            <a:r>
              <a:rPr lang="de-DE" altLang="de-DE" dirty="0" smtClean="0">
                <a:solidFill>
                  <a:srgbClr val="4450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SERVICE LEARNING</a:t>
            </a:r>
            <a:endParaRPr lang="de-DE" altLang="de-DE" sz="700" dirty="0">
              <a:solidFill>
                <a:srgbClr val="445052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0000" y="1792877"/>
            <a:ext cx="648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Learning wird in Deutschland auch Lernen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durch Engagement (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LdE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 genannt. Es handelt sich dabei um eine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Lern-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Lehrmethode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die gesellschaftliches Engagement mit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fachlichem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Lernen kombiniert. </a:t>
            </a:r>
            <a:endParaRPr lang="de-DE" alt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328545" y="4297063"/>
            <a:ext cx="27000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de-DE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Entwicklungsbereiche beim Service Learning</a:t>
            </a:r>
            <a:endParaRPr lang="de-DE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40001" y="2400951"/>
            <a:ext cx="3600211" cy="1777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1200" dirty="0" smtClean="0">
                <a:solidFill>
                  <a:srgbClr val="445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SERVICE LEARNING? </a:t>
            </a:r>
          </a:p>
          <a:p>
            <a:pPr algn="just">
              <a:spcAft>
                <a:spcPts val="800"/>
              </a:spcAft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Learning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ist eine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erfahrungsorientierte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Lern- </a:t>
            </a:r>
            <a:r>
              <a:rPr lang="de-DE" sz="100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000" smtClean="0">
                <a:latin typeface="Arial" panose="020B0604020202020204" pitchFamily="34" charset="0"/>
                <a:cs typeface="Arial" panose="020B0604020202020204" pitchFamily="34" charset="0"/>
              </a:rPr>
              <a:t>Lehrmethode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bei der die Lernenden auf einen realen Bedarf oder ein reales Problem in der Gesellschaft reagieren.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Sie engagieren sich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 diesem Zusammenhang im Rahmen des Studiums oder des Schulunterrichtes durch Projektarbeiten, die häufig außerhalb der üblichen Lernorte umgesetzt werden. Das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Engagement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wird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im Unterricht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auch gemeinsam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geplant, reflektiert und mit Inhalten der Bildungs- und Lehrpläne verknüpft.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999" y="4426524"/>
            <a:ext cx="3591690" cy="3323987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r>
              <a:rPr lang="de-DE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 der Projektarbeit</a:t>
            </a: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Projekte brauchen eine gute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Lern-begleitung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lernzentrierte Reflexion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deshalb das not-wendige Bindeglied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persönlichen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Erfahren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Engagement und dem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institutionellem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Lernen. Für ein tiefes Verständnis müssen Wissen und Erfahrungen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verknüpft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interpretiert werden. In der Hochschulbildung empfiehlt es sich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deshalb schon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den ersten Seminarsitzungen mit den Studierenden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Lernziele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vereinbaren und </a:t>
            </a:r>
            <a:r>
              <a:rPr lang="de-DE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Kompetenzent-wicklungsbereiche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gemeinsam festzulegen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Diese können fortwährend dokumentiert und im Laufe des Semesters konkretisiert und erweitert werden. </a:t>
            </a:r>
          </a:p>
          <a:p>
            <a:pPr algn="just"/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Praxistipp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medial gut aufbereitete Projektdokumentation, die auch den individuellen Lernfortschritt sichtbar macht, kann </a:t>
            </a:r>
            <a:r>
              <a:rPr lang="de-DE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zusätz-lich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Benotung herangezogen werden. Hierzu empfehlen sich Blogbeiträge, Aufnahmen „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und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Short-clips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Aber auch niedrigschwellige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Projektmanagement-Tools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eignen sich für die Dokumentation der Beteiligung und des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Kompetenzerwerbes.</a:t>
            </a: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320000" y="4881749"/>
            <a:ext cx="2700000" cy="212150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4319999" y="4910373"/>
            <a:ext cx="2700001" cy="2092881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algn="just"/>
            <a:r>
              <a:rPr lang="de-DE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Profitipp:</a:t>
            </a:r>
          </a:p>
          <a:p>
            <a:pPr algn="just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Service Learning geht es immer auch um die Öffnung von Bildungsinstitutionen nach außen. Dazu braucht es verlässliche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Kooperationspartner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schon in der </a:t>
            </a:r>
            <a:r>
              <a:rPr lang="de-DE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Pla-nung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Lernprojektes beteiligt sind. Es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bedarf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deshalb einer konkreten Planung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gemeinsamen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Arbeits- und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Reflexions-termine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Projektverlauf und eine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abschließende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Auswertung. Ein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Projekt-strukturplan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hilft auch den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Kooperations-partner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Personal- und Zeitressourcen für die Projektarbeiten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sicherzustellen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01.11.2021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519113" y="7991773"/>
            <a:ext cx="3698625" cy="1931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1200" dirty="0" smtClean="0">
                <a:solidFill>
                  <a:srgbClr val="445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QUALITÄTSSTANDARDS</a:t>
            </a:r>
          </a:p>
          <a:p>
            <a:pPr>
              <a:spcAft>
                <a:spcPts val="800"/>
              </a:spcAft>
            </a:pP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realer gesellschaftlicher Bedarf</a:t>
            </a:r>
            <a:r>
              <a:rPr lang="de-DE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reales gesellschaftliches</a:t>
            </a:r>
            <a:b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Problem</a:t>
            </a:r>
          </a:p>
          <a:p>
            <a:pPr>
              <a:spcAft>
                <a:spcPts val="800"/>
              </a:spcAft>
            </a:pP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regelmäßige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und bewusst geplante Reflexion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b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Erfahrungen</a:t>
            </a:r>
          </a:p>
          <a:p>
            <a:pPr>
              <a:spcAft>
                <a:spcPts val="800"/>
              </a:spcAft>
            </a:pP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Lernende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sind aktiv an Planung, Vorbereitung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b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Ausgestaltung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des Projektes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beteiligt</a:t>
            </a:r>
          </a:p>
          <a:p>
            <a:pPr>
              <a:spcAft>
                <a:spcPts val="800"/>
              </a:spcAft>
            </a:pP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Verknüpfung von Engagement und</a:t>
            </a:r>
            <a:b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Lerninhalten/Kompetenzen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4319999" y="8801095"/>
            <a:ext cx="2704764" cy="109260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4319999" y="8801695"/>
            <a:ext cx="2700002" cy="1092607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Botschaft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Service Learning ist eine kooperative und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kollaborative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Lern- und Lehrmethode für die erfahrungsorientierte Projektarbeit. Diese ist  an einem realen gesellschaftlichen Bedarf oder einem Problem ausgerichtet.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560547452"/>
              </p:ext>
            </p:extLst>
          </p:nvPr>
        </p:nvGraphicFramePr>
        <p:xfrm>
          <a:off x="3909469" y="2285721"/>
          <a:ext cx="3598930" cy="2011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Bild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6067" y="7499248"/>
            <a:ext cx="1095252" cy="850241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319999" y="7471327"/>
            <a:ext cx="2035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Akteure</a:t>
            </a:r>
            <a:br>
              <a:rPr lang="de-DE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Lernenden</a:t>
            </a:r>
          </a:p>
          <a:p>
            <a:r>
              <a:rPr lang="de-DE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Lernbegleiter*in</a:t>
            </a:r>
          </a:p>
          <a:p>
            <a:r>
              <a:rPr lang="de-DE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Kooperationspartner*in</a:t>
            </a: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419</Words>
  <Application>Microsoft Office PowerPoint</Application>
  <PresentationFormat>Benutzerdefiniert</PresentationFormat>
  <Paragraphs>30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</vt:lpstr>
      <vt:lpstr>PowerPoint-Präsentation</vt:lpstr>
    </vt:vector>
  </TitlesOfParts>
  <Company>Hochschule Neubrandenburg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Rösing, Claudia</dc:creator>
  <cp:lastModifiedBy>Rösing, Claudia</cp:lastModifiedBy>
  <cp:revision>180</cp:revision>
  <cp:lastPrinted>2021-10-01T12:40:41Z</cp:lastPrinted>
  <dcterms:created xsi:type="dcterms:W3CDTF">2021-09-14T14:03:36Z</dcterms:created>
  <dcterms:modified xsi:type="dcterms:W3CDTF">2022-07-14T07:19:37Z</dcterms:modified>
</cp:coreProperties>
</file>